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86" r:id="rId2"/>
    <p:sldId id="385" r:id="rId3"/>
    <p:sldId id="511" r:id="rId4"/>
    <p:sldId id="535" r:id="rId5"/>
    <p:sldId id="512" r:id="rId6"/>
    <p:sldId id="513" r:id="rId7"/>
    <p:sldId id="514" r:id="rId8"/>
    <p:sldId id="516" r:id="rId9"/>
    <p:sldId id="517" r:id="rId10"/>
    <p:sldId id="515" r:id="rId11"/>
    <p:sldId id="518" r:id="rId12"/>
    <p:sldId id="519" r:id="rId13"/>
    <p:sldId id="520" r:id="rId14"/>
    <p:sldId id="521" r:id="rId15"/>
    <p:sldId id="522" r:id="rId16"/>
    <p:sldId id="523" r:id="rId17"/>
    <p:sldId id="532" r:id="rId18"/>
    <p:sldId id="534" r:id="rId19"/>
    <p:sldId id="533" r:id="rId20"/>
    <p:sldId id="531" r:id="rId21"/>
    <p:sldId id="524" r:id="rId22"/>
    <p:sldId id="525" r:id="rId23"/>
    <p:sldId id="526" r:id="rId24"/>
    <p:sldId id="527" r:id="rId25"/>
    <p:sldId id="536" r:id="rId26"/>
    <p:sldId id="528" r:id="rId27"/>
    <p:sldId id="529" r:id="rId28"/>
    <p:sldId id="468" r:id="rId29"/>
    <p:sldId id="427" r:id="rId30"/>
    <p:sldId id="530" r:id="rId31"/>
    <p:sldId id="505" r:id="rId32"/>
    <p:sldId id="507" r:id="rId33"/>
    <p:sldId id="509" r:id="rId34"/>
    <p:sldId id="508" r:id="rId35"/>
    <p:sldId id="510" r:id="rId36"/>
    <p:sldId id="504" r:id="rId37"/>
    <p:sldId id="537" r:id="rId38"/>
    <p:sldId id="383" r:id="rId39"/>
    <p:sldId id="5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A619738-D6D9-401A-8E6E-61CD4BAA5D9C}">
          <p14:sldIdLst>
            <p14:sldId id="386"/>
            <p14:sldId id="385"/>
            <p14:sldId id="511"/>
            <p14:sldId id="512"/>
            <p14:sldId id="513"/>
            <p14:sldId id="514"/>
            <p14:sldId id="516"/>
            <p14:sldId id="517"/>
            <p14:sldId id="515"/>
            <p14:sldId id="518"/>
            <p14:sldId id="519"/>
            <p14:sldId id="520"/>
            <p14:sldId id="521"/>
            <p14:sldId id="522"/>
            <p14:sldId id="523"/>
            <p14:sldId id="532"/>
            <p14:sldId id="534"/>
            <p14:sldId id="533"/>
            <p14:sldId id="531"/>
            <p14:sldId id="524"/>
            <p14:sldId id="525"/>
            <p14:sldId id="526"/>
            <p14:sldId id="527"/>
            <p14:sldId id="528"/>
            <p14:sldId id="529"/>
            <p14:sldId id="468"/>
            <p14:sldId id="427"/>
            <p14:sldId id="530"/>
            <p14:sldId id="505"/>
            <p14:sldId id="507"/>
            <p14:sldId id="509"/>
            <p14:sldId id="508"/>
            <p14:sldId id="510"/>
            <p14:sldId id="504"/>
            <p14:sldId id="383"/>
            <p14:sldId id="5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CC"/>
    <a:srgbClr val="006600"/>
    <a:srgbClr val="339933"/>
    <a:srgbClr val="0000FF"/>
    <a:srgbClr val="0033CC"/>
    <a:srgbClr val="E6EDF6"/>
    <a:srgbClr val="F8EDEC"/>
    <a:srgbClr val="CC0066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63D3-8A47-43A1-A6ED-0D2555D5165F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D17C-A1F6-445D-BDB8-0DCBA1EA92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71052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0A039-E624-4F2B-87EB-17060FCE951B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4786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mouthparts_of_insects" TargetMode="External"/><Relationship Id="rId7" Type="http://schemas.openxmlformats.org/officeDocument/2006/relationships/hyperlink" Target="http://www.pesticidy.ru/dictionary/thorax" TargetMode="External"/><Relationship Id="rId2" Type="http://schemas.openxmlformats.org/officeDocument/2006/relationships/hyperlink" Target="http://www.pesticidy.ru/dictionary/antenna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sticidy.ru/dictionary/insects_heart" TargetMode="External"/><Relationship Id="rId5" Type="http://schemas.openxmlformats.org/officeDocument/2006/relationships/hyperlink" Target="http://www.pesticidy.ru/dictionary/ptera_insect" TargetMode="External"/><Relationship Id="rId4" Type="http://schemas.openxmlformats.org/officeDocument/2006/relationships/hyperlink" Target="http://www.pesticidy.ru/dictionary/ped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abdomen" TargetMode="External"/><Relationship Id="rId2" Type="http://schemas.openxmlformats.org/officeDocument/2006/relationships/hyperlink" Target="http://www.pesticidy.ru/dictionary/vent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spiro_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ptera_insect" TargetMode="External"/><Relationship Id="rId2" Type="http://schemas.openxmlformats.org/officeDocument/2006/relationships/hyperlink" Target="http://www.pesticidy.ru/dictionary/ventra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sticidy.ru/dictionary/musculi_alares" TargetMode="External"/><Relationship Id="rId4" Type="http://schemas.openxmlformats.org/officeDocument/2006/relationships/hyperlink" Target="http://www.pesticidy.ru/dictionary/ped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mouthparts_of_insects" TargetMode="External"/><Relationship Id="rId2" Type="http://schemas.openxmlformats.org/officeDocument/2006/relationships/hyperlink" Target="http://www.pesticidy.ru/dictionary/antenna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sticidy.ru/dictionary/thorax" TargetMode="External"/><Relationship Id="rId4" Type="http://schemas.openxmlformats.org/officeDocument/2006/relationships/hyperlink" Target="http://www.pesticidy.ru/dictionary/head_structure_and_morpholog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hyperlink" Target="https://ru.wikipedia.org/wiki/%D0%94%D1%8B%D1%85%D0%B0%D0%BB%D1%8C%D1%86%D0%B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cuticula" TargetMode="External"/><Relationship Id="rId2" Type="http://schemas.openxmlformats.org/officeDocument/2006/relationships/hyperlink" Target="http://www.pesticidy.ru/dictionary/hypodermi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the_skin_of_insects_the_derivatives_of_the_ski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hypodermis" TargetMode="External"/><Relationship Id="rId2" Type="http://schemas.openxmlformats.org/officeDocument/2006/relationships/hyperlink" Target="http://www.pesticidy.ru/dictionary/cuticul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esticidy.ru/dictionary/chaet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4"/>
          <p:cNvSpPr>
            <a:spLocks/>
          </p:cNvSpPr>
          <p:nvPr/>
        </p:nvSpPr>
        <p:spPr bwMode="auto">
          <a:xfrm>
            <a:off x="34925" y="17463"/>
            <a:ext cx="9153525" cy="2690812"/>
          </a:xfrm>
          <a:custGeom>
            <a:avLst/>
            <a:gdLst>
              <a:gd name="T0" fmla="*/ 9525 w 5766"/>
              <a:gd name="T1" fmla="*/ 0 h 1413"/>
              <a:gd name="T2" fmla="*/ 9153525 w 5766"/>
              <a:gd name="T3" fmla="*/ 11429 h 1413"/>
              <a:gd name="T4" fmla="*/ 9144000 w 5766"/>
              <a:gd name="T5" fmla="*/ 689531 h 1413"/>
              <a:gd name="T6" fmla="*/ 9525 w 5766"/>
              <a:gd name="T7" fmla="*/ 2691458 h 1413"/>
              <a:gd name="T8" fmla="*/ 9525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6"/>
              <a:gd name="T16" fmla="*/ 0 h 1413"/>
              <a:gd name="T17" fmla="*/ 5766 w 5766"/>
              <a:gd name="T18" fmla="*/ 1413 h 1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Freeform 7"/>
          <p:cNvSpPr>
            <a:spLocks/>
          </p:cNvSpPr>
          <p:nvPr/>
        </p:nvSpPr>
        <p:spPr bwMode="auto">
          <a:xfrm>
            <a:off x="0" y="-26988"/>
            <a:ext cx="9153525" cy="3095626"/>
          </a:xfrm>
          <a:custGeom>
            <a:avLst/>
            <a:gdLst>
              <a:gd name="T0" fmla="*/ 6 w 5766"/>
              <a:gd name="T1" fmla="*/ 0 h 1413"/>
              <a:gd name="T2" fmla="*/ 5766 w 5766"/>
              <a:gd name="T3" fmla="*/ 6 h 1413"/>
              <a:gd name="T4" fmla="*/ 5760 w 5766"/>
              <a:gd name="T5" fmla="*/ 362 h 1413"/>
              <a:gd name="T6" fmla="*/ 6 w 5766"/>
              <a:gd name="T7" fmla="*/ 1413 h 1413"/>
              <a:gd name="T8" fmla="*/ 6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1"/>
            </a:solidFill>
          </a:ln>
          <a:effectLst>
            <a:outerShdw blurRad="101600" dist="38100" dir="2700000" algn="tl" rotWithShape="0">
              <a:srgbClr val="0000CC">
                <a:alpha val="4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79512" y="2276872"/>
            <a:ext cx="85725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Лабораторная работа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1.76\фэила\УЧХОЗ\Герб вариант 2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596336" y="620528"/>
            <a:ext cx="1152128" cy="1152128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pic>
        <p:nvPicPr>
          <p:cNvPr id="1028" name="Picture 4" descr="\\192.168.1.76\фэила\УЧХОЗ\ФЭиЛА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00191" y="645863"/>
            <a:ext cx="1126791" cy="1126791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sp>
        <p:nvSpPr>
          <p:cNvPr id="3" name="Овал 2"/>
          <p:cNvSpPr/>
          <p:nvPr/>
        </p:nvSpPr>
        <p:spPr>
          <a:xfrm>
            <a:off x="34925" y="-26988"/>
            <a:ext cx="1944688" cy="1943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1600" dist="38100" dir="1800000" sx="103000" sy="103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 descr="D:\Document\Олег\символика\Герб СтГА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47625"/>
            <a:ext cx="1920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2191249" y="47625"/>
            <a:ext cx="691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Ставропольский государственный </a:t>
            </a:r>
          </a:p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аграрный университет 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36512" y="2996034"/>
            <a:ext cx="9213330" cy="1801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АНАТОМИЯ НАСЕКОМЫХ</a:t>
            </a:r>
          </a:p>
          <a:p>
            <a:pPr>
              <a:defRPr/>
            </a:pP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Система внутренних органов</a:t>
            </a:r>
            <a:endParaRPr lang="ru-RU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086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819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819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90915C7-B3DE-4950-9EA8-9DFF4ED76A5E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10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F27CAE-98EC-4B43-A438-579D2C143B0C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026" name="Picture 2" descr="C:\Users\Юлия\Desktop\img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93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126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27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9B10EB-AF34-49EF-9BA3-955376FB7159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11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44DD7E-A1CF-44EB-88F5-B57837405FC7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11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1272" name="Picture 11" descr="Хеты - Хеты, образующие покров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146175"/>
            <a:ext cx="31226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http://brumbrum.ru/ph/32/pchela_cvetok_opylenie_nasekomoe_rozovyy_1680x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89"/>
          <a:stretch>
            <a:fillRect/>
          </a:stretch>
        </p:blipFill>
        <p:spPr bwMode="auto">
          <a:xfrm>
            <a:off x="3602038" y="908050"/>
            <a:ext cx="55213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lifeglobe.net/x/entry/631/beestinglittle3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25913"/>
            <a:ext cx="303371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47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2291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2294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478C60-B8F9-4D72-901A-DF37DB5BB9BF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12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5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93C60F7-7AC4-4606-9AF2-93CC057125C3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2296" name="Picture 13" descr="https://otvet.imgsmail.ru/download/916dce970edd39e4c3a49ae2800bd7b3_i-4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221163"/>
            <a:ext cx="2936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http://cdn.allfun.md/2014/03/27/10/5333e39895d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874713"/>
            <a:ext cx="50942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 descr="C:\Users\Юлия\Desktop\2016-2017\Учебный процесс\Энтомология_Общая\Энто_для лекций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079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453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331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331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09B3B3C-1E8C-40EC-A98C-A687C83C4CEB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13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A5A808-1F3E-472D-9F25-27F254A424B3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3320" name="Picture 10" descr="C:\Users\Юлия\Desktop\2016-2017\Учебный процесс\Энтомология_Общая\Энто_для лекций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08025"/>
            <a:ext cx="4076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C:\Users\Юлия\Desktop\2016-2017\Учебный процесс\Энтомология_Общая\Энто_для лекций\2848306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162050"/>
            <a:ext cx="356076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http://www.graycell.ru/picture/big/kilev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2650"/>
            <a:ext cx="30972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ttp://mainfun.ru/image/35/19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13188"/>
            <a:ext cx="4089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696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4341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329AA16-BE6A-45F8-A24A-E9F3603E1F4D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14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2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A8BF0-BBD5-46E2-BB17-0377D2538E7D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4343" name="Picture 10" descr="C:\Users\Юлия\Desktop\2016-2017\Учебный процесс\Энтомология_Общая\Энто_для лекций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94150"/>
            <a:ext cx="3883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https://ds02.infourok.ru/uploads/ex/012f/00037016-a4def7d6/hello_html_6efcf2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722688"/>
            <a:ext cx="38496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C:\Users\Юлия\Desktop\2016-2017\Учебный процесс\Энтомология_Общая\Энто_для лекций\st1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927100"/>
            <a:ext cx="19843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C:\Users\Юлия\Desktop\2016-2017\Учебный процесс\Энтомология_Общая\Энто_для лекций\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352550"/>
            <a:ext cx="31242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 descr="C:\Users\Юлия\Desktop\2016-2017\Учебный процесс\Энтомология_Общая\Энто_для лекций\shitovka_iabloneva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898525"/>
            <a:ext cx="33432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4717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5363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5366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1A77E66-3667-4C2F-81E3-CB425C369070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15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9DCE83-AC32-45B3-9F03-2C77C4DBCD16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5368" name="Picture 11" descr="Хеты - Ядовитые воло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57288"/>
            <a:ext cx="440213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Кожа насекомых. Производные кожи - Рога – средство защиты жука-носоро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28800"/>
            <a:ext cx="467201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784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638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6388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D:\Мои документы\EFQM\итог EFQM 2013\Логотип Призера\Logo_EFQM_EEAPrizeWinner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85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4F591B2-1F9D-4F6B-AC7D-D263AB0BE483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16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84130DB-DACE-4D84-968E-5F36370E1B7F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6392" name="Picture 16" descr="C:\Users\Юлия\Desktop\2016-2017\Учебный процесс\Энтомология_Общая\Энто_для лекций\slide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454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17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116632"/>
            <a:ext cx="346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Окраска насекомых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-372" y="639852"/>
            <a:ext cx="9036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Окраска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цвет тела насекомого, обусловленный присутствием в нем пигментов и/или особым строением кутикулы с наличием в ней оптически активных частиц</a:t>
            </a:r>
          </a:p>
        </p:txBody>
      </p:sp>
      <p:sp>
        <p:nvSpPr>
          <p:cNvPr id="18442" name="Прямоугольник 3"/>
          <p:cNvSpPr>
            <a:spLocks noChangeArrowheads="1"/>
          </p:cNvSpPr>
          <p:nvPr/>
        </p:nvSpPr>
        <p:spPr bwMode="auto">
          <a:xfrm>
            <a:off x="30956" y="191683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Большая часть насекомых имеет очень скромную окраску, и потому они малозаметны. Но среди них есть те, кто демонстрируют невероятную интенсивность и многообразие цветов, аналогию которым почти невозможно найти в живой природе – особенно много таких созданий среди тропических видов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Цвет насекомых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связана с особенностями структуры их гиподермы или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и подразделяется на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три типа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Пигментный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(химический)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(оптический, физический)</a:t>
            </a:r>
          </a:p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Комбинированный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(смешанный).</a:t>
            </a:r>
          </a:p>
        </p:txBody>
      </p:sp>
    </p:spTree>
    <p:extLst>
      <p:ext uri="{BB962C8B-B14F-4D97-AF65-F5344CB8AC3E}">
        <p14:creationId xmlns="" xmlns:p14="http://schemas.microsoft.com/office/powerpoint/2010/main" val="185809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57200" y="14827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18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116632"/>
            <a:ext cx="3592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окраска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107132" y="1472457"/>
            <a:ext cx="90368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Пигментная (химическая) окраска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обусловлена присутствием в покровах особых красящих веществ – пигментов. Она присуща большинству насекомых и характеризуется большим разнообразием возможных цветов, которые обеспечиваются наличием определенных пигментов, а чаще их сочетаний. Такая окраска бывает достаточно яркой, однако, в любом случае, она является матовой, то есть не дает блеска с переливом</a:t>
            </a:r>
          </a:p>
        </p:txBody>
      </p:sp>
    </p:spTree>
    <p:extLst>
      <p:ext uri="{BB962C8B-B14F-4D97-AF65-F5344CB8AC3E}">
        <p14:creationId xmlns="" xmlns:p14="http://schemas.microsoft.com/office/powerpoint/2010/main" val="118789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57200" y="14827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19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19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2838128" y="-27384"/>
            <a:ext cx="3592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окраска</a:t>
            </a:r>
            <a:endParaRPr lang="ru-RU" sz="2800" dirty="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-373" y="476672"/>
            <a:ext cx="9153897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Красящие вещества могут располагаться не только в поверхностных слоях наружной стенки тела, но и глубже. В зависимости от локализации пигментов различают несколько типов окраски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Кутикулярная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пигменты расположены в кутикуле. Она очень стойкая и мало изменяется после того, как насекомое умирает, т.к. кутикула является химически инертной структурой и практически не меняется после прекращения жизнедеятельности организма. Такая окраска остается даже в отпечатках ископаемых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насекомых. По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такому же типу окрашены покровы у многих жуков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красящие агенты находятся в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гиподермальном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слое. После гибели насекомого гиподерма быстро распадается, поэтому цвет меняется, и прежний окрас исчезает. К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гиподермальным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относят голубые и зеленые участки на теле стрекоз, которые посмертно становятся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серо-бурыми;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Субгиподермальная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собственно пигментов в покровах нет, однако через прозрачную кутикулу видна окраска жирового тела,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гемолимфы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или просматривается содержимое кишечника. В качестве наиболее типичного примера можно привести цвет личинок, обитающих внутри растений и в почве; обычно они имеют светлые оттенки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Супракутикулярная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четвертая, дополнительная разновидность, признаваемая не всеми авторами. Она обусловлена наличием на поверхности тела стирающегося налета. К примеру, у имаго некоторых стрекоз на брюшке и груди образуется легко стирающийся пушок, похожий на матовый налет на ягодах сливы или винограда, а у червецов все тело покрыто белой порошкообразной субстанцией, которая остается на ладони, если взять насекомое в руки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07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67544" y="116632"/>
            <a:ext cx="85725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504" y="1196752"/>
            <a:ext cx="8932540" cy="5016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Бей-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Биенко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Г.Я. Общая энтомология. Учебник. СПб.: Проспект науки, 2008. - 486 с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Энтомология : курс лекций для обучения по программам подготовки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научно-педагогических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 в аспирантуре - 06.06.01 Биологические науки,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направленность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(профиль) - Энтомология / сост. А. С. Замотайлов, А. М. Девяткин, И. В.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Бедловская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- Краснодар :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2015. - 109 с.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Девяткин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А.М., Белый А.И., Замотайлов А.С. Практикум по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сельскохозяйственной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энтомологии. Краснодар: </a:t>
            </a: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2007. - 220 с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Осмоловский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Е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., Бондаренко Н.В. Энтомология. 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Л.: Колос, 1980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Баздырев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Г.И., Третьяков Н.Н., Белошапкина О.О. Интегрированная защита растений от вредных организмов: учебное пособие. М, 2014. 302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191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0" name="Picture 2" descr="C:\Users\Юлия\Desktop\281_content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6256" y="2924944"/>
            <a:ext cx="2293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кутикулярная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божьей коровки;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гиподермальная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стрекозы;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субгиподермальная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личинки жука-носорога; 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супракутикулярная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червеца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883873" y="946189"/>
            <a:ext cx="22862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Пигментная </a:t>
            </a:r>
            <a:endParaRPr lang="ru-RU" sz="2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окраска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460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7411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7414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DCD5C4-3356-4861-A71C-323B26510D55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21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5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0EF1BC-C5E1-4C29-892B-D463F6BB3F42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21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17416" name="Picture 2" descr="C:\Users\Юлия\Desktop\2016-2017\Учебный процесс\Энтомология_Общая\Энто_для лекций\5498482863_f89b2e939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" y="260648"/>
            <a:ext cx="89080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586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18435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438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1C10AC1-394B-411A-BF0E-9368B3A342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22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9F983-7F11-403C-8EC0-473E8E04ED3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1979613" y="260648"/>
            <a:ext cx="528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Мышечная система насекомых</a:t>
            </a:r>
            <a:endParaRPr lang="ru-RU" sz="2800"/>
          </a:p>
        </p:txBody>
      </p:sp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0" y="1196752"/>
            <a:ext cx="8869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совокупность мышечных клеток, объединенных в обособленные структуры (мышцы), которые способны к сокращению, обеспечивают способность насекомых к передвижению и работу их внутренних органов</a:t>
            </a:r>
          </a:p>
        </p:txBody>
      </p:sp>
      <p:sp>
        <p:nvSpPr>
          <p:cNvPr id="18442" name="Прямоугольник 3"/>
          <p:cNvSpPr>
            <a:spLocks noChangeArrowheads="1"/>
          </p:cNvSpPr>
          <p:nvPr/>
        </p:nvSpPr>
        <p:spPr bwMode="auto">
          <a:xfrm>
            <a:off x="0" y="2974975"/>
            <a:ext cx="9144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мышцы у насекомых делятся на два типа, в зависимости от того, где они располагаются и за что «отвечают».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Соматические, или скелетные мышцы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регулируют произвольные движения (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2"/>
              </a:rPr>
              <a:t>усиков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3"/>
              </a:rPr>
              <a:t>ротовых органов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4"/>
              </a:rPr>
              <a:t>ног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5"/>
              </a:rPr>
              <a:t>крыльев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Внутренностные, или висцеральные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находятся в органах и обеспечивают их моторную активность (сокращения стенок кишечника, пульсация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6"/>
              </a:rPr>
              <a:t>сердца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Группировка мышц отличается в разных частях тела, наибольшее количество мышц располагается в 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hlinkClick r:id="rId7"/>
              </a:rPr>
              <a:t>грудном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отделе.</a:t>
            </a:r>
          </a:p>
        </p:txBody>
      </p:sp>
    </p:spTree>
    <p:extLst>
      <p:ext uri="{BB962C8B-B14F-4D97-AF65-F5344CB8AC3E}">
        <p14:creationId xmlns="" xmlns:p14="http://schemas.microsoft.com/office/powerpoint/2010/main" val="166693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33DADE1-7AB8-4282-A208-EB9324B30C44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23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2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C03C16C-243E-4430-9ECE-AF5D2F20503F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1127125" y="1052513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989138"/>
            <a:ext cx="64182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Все скелетные мышцы делятся на три группы, соответственно частям тела:</a:t>
            </a:r>
          </a:p>
          <a:p>
            <a:pPr>
              <a:defRPr/>
            </a:pPr>
            <a:endParaRPr lang="ru-RU" sz="2400" dirty="0"/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головная,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грудная,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ru-RU" sz="2400" dirty="0"/>
              <a:t>брюшная.</a:t>
            </a:r>
          </a:p>
        </p:txBody>
      </p:sp>
    </p:spTree>
    <p:extLst>
      <p:ext uri="{BB962C8B-B14F-4D97-AF65-F5344CB8AC3E}">
        <p14:creationId xmlns="" xmlns:p14="http://schemas.microsoft.com/office/powerpoint/2010/main" val="85428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23A22A-60D3-43E4-AE36-6FB5B6021F72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24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CD2905-6167-4287-8992-CDF447BBCD60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0487" name="Прямоугольник 3"/>
          <p:cNvSpPr>
            <a:spLocks noChangeArrowheads="1"/>
          </p:cNvSpPr>
          <p:nvPr/>
        </p:nvSpPr>
        <p:spPr bwMode="auto">
          <a:xfrm>
            <a:off x="705247" y="4763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34925" y="764704"/>
            <a:ext cx="89789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Брюшная группа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брюшной группе, наиболее простой, имеются продольные, поперечные и боковые мышцы.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бывают спинными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вентральными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Когда они сокращаются все вместе,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укорачивается, так как его сегменты сближаются. Если же сокращается только одна из групп продольных мышц, происходит изгибание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ту сторону, мышцы которой напряжены. Продольные мускулы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быть довольно большими; например, у дубового шелкопряда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Antheraeapernyiони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развиты необыкновенно сильно: в них может быть до 2450 волокон, каждое толщиной порядка 45 мкм. В то же время, у мух продольные мышцы состоят всего из 6 волокон, хотя и гораздо более толстых (1500 мкм).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Боковые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располагаются в боковых частях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 во время их работы оно уменьшается в верхне-нижнем направлении, то есть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слющивается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Как раз эти мышцы осуществляют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4"/>
              </a:rPr>
              <a:t>дыхание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насекомых.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Поперечные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мышцы формируют верхнюю и нижнюю мышечные диафрагмы, благодаря которым происходит разделение полости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брюшка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«этажи» и которые участвуют в работе системы кровообращения.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19448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509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D6DA89-E508-46E9-A6B2-6ED743631BF8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26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0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7E4487D-04A9-461F-AC2D-D0407126E30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1512" name="Прямоугольник 3"/>
          <p:cNvSpPr>
            <a:spLocks noChangeArrowheads="1"/>
          </p:cNvSpPr>
          <p:nvPr/>
        </p:nvSpPr>
        <p:spPr bwMode="auto">
          <a:xfrm>
            <a:off x="576262" y="0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1514" name="Прямоугольник 5"/>
          <p:cNvSpPr>
            <a:spLocks noChangeArrowheads="1"/>
          </p:cNvSpPr>
          <p:nvPr/>
        </p:nvSpPr>
        <p:spPr bwMode="auto">
          <a:xfrm>
            <a:off x="35496" y="1092800"/>
            <a:ext cx="603670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Грудная группа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Грудная группа состоит из нескольких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мышц и в целом более сложна.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представлены: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(спинные и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вентральные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участвуют в работе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крыльев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Дорсовентральные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(поднимают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крылья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обеспечивают движение оснований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ног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Плейральные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(являются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5"/>
              </a:rPr>
              <a:t>крыловыми мышцами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непрямого действия, также связаны с конечностями)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другие мышцы.</a:t>
            </a:r>
          </a:p>
        </p:txBody>
      </p:sp>
    </p:spTree>
    <p:extLst>
      <p:ext uri="{BB962C8B-B14F-4D97-AF65-F5344CB8AC3E}">
        <p14:creationId xmlns="" xmlns:p14="http://schemas.microsoft.com/office/powerpoint/2010/main" val="64994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D60B6C3-E5F9-4D87-A8E6-4BEA637D08FF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27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2AD39F-5DCD-4C0D-9A19-1478D0EE446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2535" name="Прямоугольник 3"/>
          <p:cNvSpPr>
            <a:spLocks noChangeArrowheads="1"/>
          </p:cNvSpPr>
          <p:nvPr/>
        </p:nvSpPr>
        <p:spPr bwMode="auto">
          <a:xfrm>
            <a:off x="758255" y="188639"/>
            <a:ext cx="805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Устройство мышечной системы насекомых</a:t>
            </a:r>
          </a:p>
        </p:txBody>
      </p:sp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406400" y="2133600"/>
            <a:ext cx="82692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Головная группа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Головная группа сложнее всего, в нее входит множество мелких мускулов, управляющих движениями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усиков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ротовых органов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также движениями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/>
              </a:rPr>
              <a:t>головы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относительно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груди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6193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11021\ЭНТО\853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572000" cy="5429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340768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1- пищевод,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резервуар слюнной железы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3 - слюнная железа,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зоб,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мышечный желудок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6 - слепые отростки,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средняя кишка,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прямая кишка,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брюшная нервная цепочка, 10 - трахеи,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дыхальца,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 семенник,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семяпроводы,</a:t>
            </a:r>
          </a:p>
          <a:p>
            <a:r>
              <a:rPr lang="ru-RU" dirty="0" smtClean="0"/>
              <a:t>14 </a:t>
            </a:r>
            <a:r>
              <a:rPr lang="ru-RU" dirty="0"/>
              <a:t>- придаточные железы,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- </a:t>
            </a:r>
            <a:r>
              <a:rPr lang="ru-RU" dirty="0" err="1"/>
              <a:t>мальпигиевы</a:t>
            </a:r>
            <a:r>
              <a:rPr lang="ru-RU" dirty="0"/>
              <a:t> сосуды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7544" y="6237312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26 – Внутреннее строение таракана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3418712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6728260"/>
              </p:ext>
            </p:extLst>
          </p:nvPr>
        </p:nvGraphicFramePr>
        <p:xfrm>
          <a:off x="4427984" y="764704"/>
          <a:ext cx="4389755" cy="2926842"/>
        </p:xfrm>
        <a:graphic>
          <a:graphicData uri="http://schemas.openxmlformats.org/drawingml/2006/table">
            <a:tbl>
              <a:tblPr firstRow="1" firstCol="1" bandRow="1"/>
              <a:tblGrid>
                <a:gridCol w="699135"/>
                <a:gridCol w="36906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Рисунок  27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Схема поперечного разреза тела насекомого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Спинной сосуд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Дорзальная диафрагма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Пищеварительная система (кишечник)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Вентральная диафрагма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Нервная система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Жировое тело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744416" cy="400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3528" y="5373216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27 – Схема поперечного разреза тела насекомого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86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850" y="1052513"/>
            <a:ext cx="8229600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5100" b="1" dirty="0" smtClean="0">
                <a:solidFill>
                  <a:srgbClr val="003399"/>
                </a:solidFill>
                <a:latin typeface="Times New Roman" pitchFamily="18" charset="0"/>
              </a:rPr>
              <a:t>Покровы:</a:t>
            </a:r>
            <a:r>
              <a:rPr lang="ru-RU" sz="4300" dirty="0" smtClean="0">
                <a:latin typeface="Calibri" pitchFamily="34" charset="0"/>
              </a:rPr>
              <a:t>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23850" y="1778000"/>
            <a:ext cx="3756025" cy="2303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Базальная мембрана.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Гиподерма.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Кутикула.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b="1" dirty="0" err="1" smtClean="0">
                <a:solidFill>
                  <a:schemeClr val="tx2"/>
                </a:solidFill>
                <a:latin typeface="Calibri" pitchFamily="34" charset="0"/>
              </a:rPr>
              <a:t>Прокутикула</a:t>
            </a:r>
            <a:endParaRPr lang="ru-RU" sz="25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500" b="1" dirty="0" err="1" smtClean="0">
                <a:solidFill>
                  <a:schemeClr val="tx2"/>
                </a:solidFill>
                <a:latin typeface="Calibri" pitchFamily="34" charset="0"/>
              </a:rPr>
              <a:t>Эпикутикула</a:t>
            </a:r>
            <a:r>
              <a:rPr lang="ru-RU" sz="25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100" name="Picture 2" descr="C:\Users\Юлия\Desktop\Энто_для лекций\1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790700"/>
            <a:ext cx="4424363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27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4581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6BE491C-8C7C-4AB5-B440-13A1956323F1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30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2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E8B9BC7-D8F8-4566-BD97-A5F6806856A5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30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1825625" y="908720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Системы внутренних органов</a:t>
            </a:r>
            <a:endParaRPr lang="ru-RU" sz="3200" dirty="0"/>
          </a:p>
        </p:txBody>
      </p:sp>
      <p:sp>
        <p:nvSpPr>
          <p:cNvPr id="24584" name="Прямоугольник 2"/>
          <p:cNvSpPr>
            <a:spLocks noChangeArrowheads="1"/>
          </p:cNvSpPr>
          <p:nvPr/>
        </p:nvSpPr>
        <p:spPr bwMode="auto">
          <a:xfrm>
            <a:off x="827088" y="1916113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Пищеварительная система насекомых</a:t>
            </a:r>
            <a:endParaRPr lang="ru-RU" sz="2400" dirty="0"/>
          </a:p>
        </p:txBody>
      </p:sp>
      <p:sp>
        <p:nvSpPr>
          <p:cNvPr id="24585" name="Прямоугольник 3"/>
          <p:cNvSpPr>
            <a:spLocks noChangeArrowheads="1"/>
          </p:cNvSpPr>
          <p:nvPr/>
        </p:nvSpPr>
        <p:spPr bwMode="auto">
          <a:xfrm>
            <a:off x="2446039" y="3759125"/>
            <a:ext cx="529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Кровеносная система насекомых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1923529" y="3112641"/>
            <a:ext cx="358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Дыхательная система</a:t>
            </a:r>
          </a:p>
        </p:txBody>
      </p:sp>
      <p:sp>
        <p:nvSpPr>
          <p:cNvPr id="24587" name="Прямоугольник 5"/>
          <p:cNvSpPr>
            <a:spLocks noChangeArrowheads="1"/>
          </p:cNvSpPr>
          <p:nvPr/>
        </p:nvSpPr>
        <p:spPr bwMode="auto">
          <a:xfrm>
            <a:off x="1243732" y="2534989"/>
            <a:ext cx="577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Выделительная система насекомых</a:t>
            </a:r>
          </a:p>
        </p:txBody>
      </p:sp>
      <p:sp>
        <p:nvSpPr>
          <p:cNvPr id="24588" name="Прямоугольник 6"/>
          <p:cNvSpPr>
            <a:spLocks noChangeArrowheads="1"/>
          </p:cNvSpPr>
          <p:nvPr/>
        </p:nvSpPr>
        <p:spPr bwMode="auto">
          <a:xfrm>
            <a:off x="2918991" y="4407197"/>
            <a:ext cx="4605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Нервная система насекомых</a:t>
            </a:r>
            <a:endParaRPr lang="ru-RU" sz="2400" dirty="0"/>
          </a:p>
        </p:txBody>
      </p:sp>
      <p:sp>
        <p:nvSpPr>
          <p:cNvPr id="24589" name="Прямоугольник 7"/>
          <p:cNvSpPr>
            <a:spLocks noChangeArrowheads="1"/>
          </p:cNvSpPr>
          <p:nvPr/>
        </p:nvSpPr>
        <p:spPr bwMode="auto">
          <a:xfrm>
            <a:off x="3449638" y="5055269"/>
            <a:ext cx="527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/>
              <a:t>Органы размножения насекомых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9278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011021\ЭНТО\855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57500" cy="543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75523" y="1120676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1 - слюнные железы,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пищевод,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зоб,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пилорические придатки,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средняя кишка,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сосуды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выделительная 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задняя кишка,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прямая кишка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6093296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28 – Пищеварительная система</a:t>
            </a:r>
          </a:p>
        </p:txBody>
      </p:sp>
    </p:spTree>
    <p:extLst>
      <p:ext uri="{BB962C8B-B14F-4D97-AF65-F5344CB8AC3E}">
        <p14:creationId xmlns="" xmlns:p14="http://schemas.microsoft.com/office/powerpoint/2010/main" val="2335633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6093296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</a:t>
            </a:r>
          </a:p>
        </p:txBody>
      </p:sp>
      <p:pic>
        <p:nvPicPr>
          <p:cNvPr id="5122" name="Picture 2" descr="G:\011021\ЭНТО\859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3096344" cy="5243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4509120"/>
            <a:ext cx="2423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 – трахейные стволы,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 </a:t>
            </a:r>
            <a:r>
              <a:rPr lang="ru-RU" dirty="0"/>
              <a:t>– стигмы</a:t>
            </a:r>
          </a:p>
        </p:txBody>
      </p:sp>
    </p:spTree>
    <p:extLst>
      <p:ext uri="{BB962C8B-B14F-4D97-AF65-F5344CB8AC3E}">
        <p14:creationId xmlns="" xmlns:p14="http://schemas.microsoft.com/office/powerpoint/2010/main" val="2536770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20676"/>
            <a:ext cx="3667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</a:t>
            </a:r>
            <a:r>
              <a:rPr lang="ru-RU" dirty="0" smtClean="0"/>
              <a:t>– Крыловые мышцы, </a:t>
            </a:r>
          </a:p>
          <a:p>
            <a:r>
              <a:rPr lang="ru-RU" dirty="0" smtClean="0"/>
              <a:t>2 – Трахейный ствол, </a:t>
            </a:r>
          </a:p>
          <a:p>
            <a:r>
              <a:rPr lang="ru-RU" dirty="0" smtClean="0"/>
              <a:t>3 – Камеры сердца,</a:t>
            </a:r>
            <a:endParaRPr lang="ru-RU" dirty="0"/>
          </a:p>
          <a:p>
            <a:r>
              <a:rPr lang="ru-RU" dirty="0" smtClean="0"/>
              <a:t>4 – Основание спинного сосуда, </a:t>
            </a:r>
          </a:p>
          <a:p>
            <a:endParaRPr lang="ru-RU" dirty="0"/>
          </a:p>
          <a:p>
            <a:r>
              <a:rPr lang="en-US" dirty="0" smtClean="0"/>
              <a:t>I…..X </a:t>
            </a:r>
            <a:r>
              <a:rPr lang="ru-RU" dirty="0" smtClean="0"/>
              <a:t>     сегменты брюшка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5733256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Спинной сосуд перелетной саранчи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2232248" cy="459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759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7504" y="4869160"/>
            <a:ext cx="903649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– Строение нервной системы у разных насекомых</a:t>
            </a:r>
          </a:p>
        </p:txBody>
      </p:sp>
      <p:pic>
        <p:nvPicPr>
          <p:cNvPr id="6146" name="Picture 2" descr="G:\011021\ЭНТО\860_content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760640" cy="4547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7146" y="55892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жука-краснокрыла (рассеянная нервная цепочка),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у жука-вертячки (часть ганглиев цепочки слиты),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у мухи (все ганглии нервной цепочки объединены).</a:t>
            </a:r>
          </a:p>
        </p:txBody>
      </p:sp>
    </p:spTree>
    <p:extLst>
      <p:ext uri="{BB962C8B-B14F-4D97-AF65-F5344CB8AC3E}">
        <p14:creationId xmlns="" xmlns:p14="http://schemas.microsoft.com/office/powerpoint/2010/main" val="3112386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5949280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32 – Половая система самки </a:t>
            </a: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самца перелетной саранчи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5005" y="4869160"/>
            <a:ext cx="39107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1 – яичник, 2 – парные яйцеводы,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– непарный яйцевод, 4 – яйцеклад,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– семяприемник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51731" y="4431078"/>
            <a:ext cx="4352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- семенники (слившаяся пара их), </a:t>
            </a:r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/>
              <a:t>- семяпроводы, </a:t>
            </a:r>
            <a:endParaRPr lang="ru-RU" dirty="0" smtClean="0"/>
          </a:p>
          <a:p>
            <a:pPr algn="ctr"/>
            <a:r>
              <a:rPr lang="ru-RU" dirty="0"/>
              <a:t>3 - </a:t>
            </a:r>
            <a:r>
              <a:rPr lang="ru-RU" dirty="0" err="1"/>
              <a:t>семяизвергательный</a:t>
            </a:r>
            <a:r>
              <a:rPr lang="ru-RU" dirty="0"/>
              <a:t> канал, </a:t>
            </a:r>
          </a:p>
          <a:p>
            <a:pPr algn="ctr"/>
            <a:r>
              <a:rPr lang="ru-RU" dirty="0" smtClean="0"/>
              <a:t>4 </a:t>
            </a:r>
            <a:r>
              <a:rPr lang="ru-RU" dirty="0"/>
              <a:t>- придаточные половые железы,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копулятивный</a:t>
            </a:r>
            <a:r>
              <a:rPr lang="ru-RU" dirty="0"/>
              <a:t> орган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5"/>
            <a:ext cx="3250992" cy="41758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</p:pic>
      <p:pic>
        <p:nvPicPr>
          <p:cNvPr id="8196" name="Picture 4" descr="G:\011021\ЭНТО\862_content_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4486"/>
            <a:ext cx="260032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68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6334780"/>
            <a:ext cx="82479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тела насекомого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9399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Атриум</a:t>
            </a:r>
            <a:r>
              <a:rPr lang="ru-RU" dirty="0" smtClean="0"/>
              <a:t> — специальное </a:t>
            </a:r>
            <a:r>
              <a:rPr lang="ru-RU" dirty="0" err="1" smtClean="0"/>
              <a:t>впячивание</a:t>
            </a:r>
            <a:r>
              <a:rPr lang="ru-RU" dirty="0" smtClean="0"/>
              <a:t> покровов тела в области </a:t>
            </a:r>
            <a:r>
              <a:rPr lang="ru-RU" dirty="0" smtClean="0">
                <a:hlinkClick r:id="rId2" tooltip="Дыхальце"/>
              </a:rPr>
              <a:t>дыхальца</a:t>
            </a:r>
            <a:r>
              <a:rPr lang="ru-RU" dirty="0" smtClean="0"/>
              <a:t> (стигмы), представляющее собой расширенную полость, находящуюся между трахеей и наружным отверстием стигмы.</a:t>
            </a:r>
          </a:p>
          <a:p>
            <a:r>
              <a:rPr lang="ru-RU" b="1" dirty="0" smtClean="0"/>
              <a:t>Бородавка</a:t>
            </a:r>
            <a:r>
              <a:rPr lang="ru-RU" dirty="0" smtClean="0"/>
              <a:t> (у гусениц) — выступ (сферический или уплощённый) покровов тела, покрытый пучком щетинок или волосков.</a:t>
            </a:r>
          </a:p>
          <a:p>
            <a:r>
              <a:rPr lang="ru-RU" b="1" dirty="0" smtClean="0">
                <a:hlinkClick r:id="rId2" tooltip="Дыхальце"/>
              </a:rPr>
              <a:t>Дыхальце</a:t>
            </a:r>
            <a:r>
              <a:rPr lang="ru-RU" dirty="0" smtClean="0"/>
              <a:t> (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la-Latn" i="1" dirty="0" smtClean="0"/>
              <a:t>stigma</a:t>
            </a:r>
            <a:r>
              <a:rPr lang="ru-RU" dirty="0" smtClean="0"/>
              <a:t>) — наружное отверстие органов дыхания у насекомых.</a:t>
            </a:r>
          </a:p>
          <a:p>
            <a:r>
              <a:rPr lang="ru-RU" b="1" dirty="0" err="1" smtClean="0"/>
              <a:t>Хеты</a:t>
            </a:r>
            <a:r>
              <a:rPr lang="ru-RU" dirty="0" smtClean="0"/>
              <a:t> — придатки покровов, в типичном варианте представленные в виде волосков или щетинок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4"/>
          <p:cNvSpPr>
            <a:spLocks/>
          </p:cNvSpPr>
          <p:nvPr/>
        </p:nvSpPr>
        <p:spPr bwMode="auto">
          <a:xfrm>
            <a:off x="34925" y="17463"/>
            <a:ext cx="9153525" cy="2690812"/>
          </a:xfrm>
          <a:custGeom>
            <a:avLst/>
            <a:gdLst>
              <a:gd name="T0" fmla="*/ 9525 w 5766"/>
              <a:gd name="T1" fmla="*/ 0 h 1413"/>
              <a:gd name="T2" fmla="*/ 9153525 w 5766"/>
              <a:gd name="T3" fmla="*/ 11429 h 1413"/>
              <a:gd name="T4" fmla="*/ 9144000 w 5766"/>
              <a:gd name="T5" fmla="*/ 689531 h 1413"/>
              <a:gd name="T6" fmla="*/ 9525 w 5766"/>
              <a:gd name="T7" fmla="*/ 2691458 h 1413"/>
              <a:gd name="T8" fmla="*/ 9525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6"/>
              <a:gd name="T16" fmla="*/ 0 h 1413"/>
              <a:gd name="T17" fmla="*/ 5766 w 5766"/>
              <a:gd name="T18" fmla="*/ 1413 h 1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8" name="Freeform 7"/>
          <p:cNvSpPr>
            <a:spLocks/>
          </p:cNvSpPr>
          <p:nvPr/>
        </p:nvSpPr>
        <p:spPr bwMode="auto">
          <a:xfrm>
            <a:off x="0" y="-26988"/>
            <a:ext cx="9153525" cy="3095626"/>
          </a:xfrm>
          <a:custGeom>
            <a:avLst/>
            <a:gdLst>
              <a:gd name="T0" fmla="*/ 6 w 5766"/>
              <a:gd name="T1" fmla="*/ 0 h 1413"/>
              <a:gd name="T2" fmla="*/ 5766 w 5766"/>
              <a:gd name="T3" fmla="*/ 6 h 1413"/>
              <a:gd name="T4" fmla="*/ 5760 w 5766"/>
              <a:gd name="T5" fmla="*/ 362 h 1413"/>
              <a:gd name="T6" fmla="*/ 6 w 5766"/>
              <a:gd name="T7" fmla="*/ 1413 h 1413"/>
              <a:gd name="T8" fmla="*/ 6 w 5766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6" h="1413">
                <a:moveTo>
                  <a:pt x="6" y="0"/>
                </a:moveTo>
                <a:lnTo>
                  <a:pt x="5766" y="6"/>
                </a:lnTo>
                <a:cubicBezTo>
                  <a:pt x="5766" y="6"/>
                  <a:pt x="5763" y="184"/>
                  <a:pt x="5760" y="362"/>
                </a:cubicBezTo>
                <a:cubicBezTo>
                  <a:pt x="4774" y="350"/>
                  <a:pt x="647" y="416"/>
                  <a:pt x="6" y="1413"/>
                </a:cubicBezTo>
                <a:cubicBezTo>
                  <a:pt x="0" y="1187"/>
                  <a:pt x="0" y="154"/>
                  <a:pt x="6" y="0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1"/>
            </a:solidFill>
          </a:ln>
          <a:effectLst>
            <a:outerShdw blurRad="101600" dist="38100" dir="2700000" algn="tl" rotWithShape="0">
              <a:srgbClr val="0000CC">
                <a:alpha val="40000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26" name="Picture 2" descr="\\192.168.1.76\фэила\УЧХОЗ\Герб вариант 2.bmp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96336" y="620528"/>
            <a:ext cx="1152128" cy="1152128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pic>
        <p:nvPicPr>
          <p:cNvPr id="1028" name="Picture 4" descr="\\192.168.1.76\фэила\УЧХОЗ\ФЭиЛА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00191" y="645863"/>
            <a:ext cx="1126791" cy="1126791"/>
          </a:xfrm>
          <a:prstGeom prst="ellipse">
            <a:avLst/>
          </a:prstGeom>
          <a:ln>
            <a:noFill/>
          </a:ln>
          <a:effectLst>
            <a:softEdge rad="0"/>
          </a:effectLst>
          <a:extLst/>
        </p:spPr>
      </p:pic>
      <p:sp>
        <p:nvSpPr>
          <p:cNvPr id="16390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81782" y="2755646"/>
            <a:ext cx="8862218" cy="22322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Cambria" pitchFamily="18" charset="0"/>
              </a:rPr>
              <a:t>Спасибо за внимание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34925" y="-26988"/>
            <a:ext cx="1944688" cy="1943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1600" dist="38100" dir="1800000" sx="103000" sy="103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2" name="Picture 2" descr="D:\Document\Олег\символика\Герб СтГА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47625"/>
            <a:ext cx="1920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2191249" y="47625"/>
            <a:ext cx="691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Ставропольский государственный </a:t>
            </a:r>
          </a:p>
          <a:p>
            <a:r>
              <a:rPr lang="ru-RU" sz="2400" b="1">
                <a:solidFill>
                  <a:srgbClr val="0000CC"/>
                </a:solidFill>
                <a:latin typeface="Cambria" pitchFamily="18" charset="0"/>
              </a:rPr>
              <a:t>аграрный университет </a:t>
            </a:r>
            <a:endParaRPr lang="ru-RU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627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5877272"/>
            <a:ext cx="824795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Вскрытый черный таракан (самец).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 —вид сверху; II —вид сбоку: </a:t>
            </a:r>
          </a:p>
        </p:txBody>
      </p:sp>
      <p:pic>
        <p:nvPicPr>
          <p:cNvPr id="3074" name="Picture 2" descr="G:\011021\ЭНТО\2_8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57150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836712"/>
            <a:ext cx="26786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</a:t>
            </a:r>
            <a:r>
              <a:rPr lang="ru-RU" sz="1200" dirty="0"/>
              <a:t>— глотка, 2 — пищевод, 3—зоб, </a:t>
            </a:r>
            <a:endParaRPr lang="ru-RU" sz="1200" dirty="0" smtClean="0"/>
          </a:p>
          <a:p>
            <a:r>
              <a:rPr lang="ru-RU" sz="1200" dirty="0" smtClean="0"/>
              <a:t>4—мускулистый </a:t>
            </a:r>
            <a:r>
              <a:rPr lang="ru-RU" sz="1200" dirty="0"/>
              <a:t>желудок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5 — слепые кишки, </a:t>
            </a:r>
            <a:endParaRPr lang="ru-RU" sz="1200" dirty="0" smtClean="0"/>
          </a:p>
          <a:p>
            <a:r>
              <a:rPr lang="ru-RU" sz="1200" dirty="0" smtClean="0"/>
              <a:t>6—средняя </a:t>
            </a:r>
            <a:r>
              <a:rPr lang="ru-RU" sz="1200" dirty="0"/>
              <a:t>кишка, 7—задняя кишка, 8—</a:t>
            </a:r>
            <a:r>
              <a:rPr lang="ru-RU" sz="1200" dirty="0" err="1"/>
              <a:t>мальпигиевы</a:t>
            </a:r>
            <a:r>
              <a:rPr lang="ru-RU" sz="1200" dirty="0"/>
              <a:t> трубочки, </a:t>
            </a:r>
            <a:endParaRPr lang="ru-RU" sz="1200" dirty="0" smtClean="0"/>
          </a:p>
          <a:p>
            <a:r>
              <a:rPr lang="ru-RU" sz="1200" dirty="0" smtClean="0"/>
              <a:t>9—спинной </a:t>
            </a:r>
            <a:r>
              <a:rPr lang="ru-RU" sz="1200" dirty="0"/>
              <a:t>сосуд, </a:t>
            </a:r>
            <a:endParaRPr lang="ru-RU" sz="1200" dirty="0" smtClean="0"/>
          </a:p>
          <a:p>
            <a:r>
              <a:rPr lang="ru-RU" sz="1200" dirty="0" smtClean="0"/>
              <a:t>10 </a:t>
            </a:r>
            <a:r>
              <a:rPr lang="ru-RU" sz="1200" dirty="0"/>
              <a:t>— надглоточный узел, </a:t>
            </a:r>
            <a:endParaRPr lang="ru-RU" sz="1200" dirty="0" smtClean="0"/>
          </a:p>
          <a:p>
            <a:r>
              <a:rPr lang="ru-RU" sz="1200" dirty="0" smtClean="0"/>
              <a:t>11</a:t>
            </a:r>
            <a:r>
              <a:rPr lang="ru-RU" sz="1200" dirty="0"/>
              <a:t>— брюшная нервная цепочка, </a:t>
            </a:r>
            <a:endParaRPr lang="ru-RU" sz="1200" dirty="0" smtClean="0"/>
          </a:p>
          <a:p>
            <a:r>
              <a:rPr lang="ru-RU" sz="1200" dirty="0" smtClean="0"/>
              <a:t>12 </a:t>
            </a:r>
            <a:r>
              <a:rPr lang="ru-RU" sz="1200" dirty="0"/>
              <a:t>— семенник </a:t>
            </a:r>
            <a:endParaRPr lang="ru-RU" sz="1200" dirty="0" smtClean="0"/>
          </a:p>
          <a:p>
            <a:r>
              <a:rPr lang="ru-RU" sz="1200" dirty="0" smtClean="0"/>
              <a:t>13—непарная </a:t>
            </a:r>
            <a:r>
              <a:rPr lang="ru-RU" sz="1200" dirty="0"/>
              <a:t>придаточная железа, 14—семенной пузырек с парной придаточной железой, </a:t>
            </a:r>
            <a:endParaRPr lang="ru-RU" sz="1200" dirty="0" smtClean="0"/>
          </a:p>
          <a:p>
            <a:r>
              <a:rPr lang="ru-RU" sz="1200" dirty="0" smtClean="0"/>
              <a:t>15—боковые </a:t>
            </a:r>
            <a:r>
              <a:rPr lang="ru-RU" sz="1200" dirty="0"/>
              <a:t>трахейные стволы, </a:t>
            </a:r>
            <a:endParaRPr lang="ru-RU" sz="1200" dirty="0" smtClean="0"/>
          </a:p>
          <a:p>
            <a:r>
              <a:rPr lang="ru-RU" sz="1200" dirty="0" smtClean="0"/>
              <a:t>16 </a:t>
            </a:r>
            <a:r>
              <a:rPr lang="ru-RU" sz="1200" dirty="0"/>
              <a:t>— слюнная железа, </a:t>
            </a:r>
            <a:endParaRPr lang="ru-RU" sz="1200" dirty="0" smtClean="0"/>
          </a:p>
          <a:p>
            <a:r>
              <a:rPr lang="ru-RU" sz="1200" dirty="0" smtClean="0"/>
              <a:t>17—резервуар </a:t>
            </a:r>
            <a:r>
              <a:rPr lang="ru-RU" sz="1200" dirty="0"/>
              <a:t>слюнной железы, </a:t>
            </a:r>
            <a:endParaRPr lang="ru-RU" sz="1200" dirty="0" smtClean="0"/>
          </a:p>
          <a:p>
            <a:r>
              <a:rPr lang="ru-RU" sz="1200" dirty="0" smtClean="0"/>
              <a:t>18 </a:t>
            </a:r>
            <a:r>
              <a:rPr lang="ru-RU" sz="1200" dirty="0"/>
              <a:t>— общий проток, 19—стигма</a:t>
            </a:r>
          </a:p>
        </p:txBody>
      </p:sp>
    </p:spTree>
    <p:extLst>
      <p:ext uri="{BB962C8B-B14F-4D97-AF65-F5344CB8AC3E}">
        <p14:creationId xmlns="" xmlns:p14="http://schemas.microsoft.com/office/powerpoint/2010/main" val="1969455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180290" cy="53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5123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126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A23591F-1939-4CDA-A206-537881D6E494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5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7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A2BCD7-01BF-4766-BB6F-DB4CA5E62D58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5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5128" name="Picture 11" descr="http://paranormal-news.ru/_nw/74/03435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4319"/>
            <a:ext cx="8694849" cy="42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5959475"/>
            <a:ext cx="8229600" cy="4218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Покровы тела насекомого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01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sp>
        <p:nvSpPr>
          <p:cNvPr id="6147" name="Rectangle 522"/>
          <p:cNvSpPr>
            <a:spLocks noChangeArrowheads="1"/>
          </p:cNvSpPr>
          <p:nvPr/>
        </p:nvSpPr>
        <p:spPr bwMode="auto">
          <a:xfrm>
            <a:off x="457200" y="2708275"/>
            <a:ext cx="82915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150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F59FBAC-8293-47FF-B31F-3DB006158AD4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6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1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CCC2FC8-BBF1-4B6D-9E03-B139CECC4BF1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6152" name="Picture 13" descr=" (700x525, 12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8640"/>
            <a:ext cx="72913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5959475"/>
            <a:ext cx="8229600" cy="4218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Покровы тела насекомого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76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21"/>
          <p:cNvSpPr>
            <a:spLocks noChangeArrowheads="1"/>
          </p:cNvSpPr>
          <p:nvPr/>
        </p:nvSpPr>
        <p:spPr bwMode="auto">
          <a:xfrm>
            <a:off x="468313" y="1493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2000">
                <a:latin typeface="Calibri" pitchFamily="34" charset="0"/>
              </a:rPr>
              <a:t/>
            </a:r>
            <a:br>
              <a:rPr lang="ru-RU" altLang="ru-RU" sz="2000">
                <a:latin typeface="Calibri" pitchFamily="34" charset="0"/>
              </a:rPr>
            </a:br>
            <a:endParaRPr lang="ru-RU" altLang="ru-RU" sz="2000">
              <a:latin typeface="Calibri" pitchFamily="34" charset="0"/>
            </a:endParaRPr>
          </a:p>
        </p:txBody>
      </p:sp>
      <p:pic>
        <p:nvPicPr>
          <p:cNvPr id="7171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D:\Мои документы\EFQM\итог EFQM 2013\Логотип Призера\Logo_EFQM_EEAPrizeWinner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85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Номер слайда 3"/>
          <p:cNvSpPr txBox="1">
            <a:spLocks noGrp="1"/>
          </p:cNvSpPr>
          <p:nvPr/>
        </p:nvSpPr>
        <p:spPr bwMode="auto">
          <a:xfrm>
            <a:off x="7019925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2C2B1B-57B5-4482-9A33-FCEB199E4387}" type="slidenum">
              <a:rPr lang="ru-RU" altLang="ru-RU" b="1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7</a:t>
            </a:fld>
            <a:endParaRPr lang="ru-RU" alt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4" name="Номер слайда 1"/>
          <p:cNvSpPr txBox="1">
            <a:spLocks/>
          </p:cNvSpPr>
          <p:nvPr/>
        </p:nvSpPr>
        <p:spPr bwMode="auto">
          <a:xfrm>
            <a:off x="-71438" y="6511925"/>
            <a:ext cx="46990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90DC387-C8A0-4199-9D82-3F98D910CC7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7175" name="Picture 9" descr="C:\Users\Юлия\Desktop\2016-2017\Учебный процесс\Энтомология_Общая\Энто_для лекций\greb_33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5" r="5225"/>
          <a:stretch>
            <a:fillRect/>
          </a:stretch>
        </p:blipFill>
        <p:spPr bwMode="auto">
          <a:xfrm>
            <a:off x="0" y="0"/>
            <a:ext cx="9540875" cy="70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292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1175" y="30138"/>
            <a:ext cx="8229600" cy="73456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Функции кожи насекомых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36153" y="1268760"/>
            <a:ext cx="90360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механическая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кожа формирует наружный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тела, несет на себе рецепторные образования и железы;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барьерная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покровы отделяют внутреннюю среду от внешней и регулируют проникновение веществ внутрь организма и их выход из него;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защитная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покровы обладают значительной прочностью, что предохраняет насекомых от последствий падения, делает недоступными для некоторых хищников и т.д.;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носители пигментов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гиподерма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кутикула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могут являться носителями пигментов, обусловливая определенный цвет тела у насекомых;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(фото)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функция депо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 коже откладываются некоторые метаболиты и промежуточные продукты обмена веществ.</a:t>
            </a:r>
          </a:p>
        </p:txBody>
      </p:sp>
    </p:spTree>
    <p:extLst>
      <p:ext uri="{BB962C8B-B14F-4D97-AF65-F5344CB8AC3E}">
        <p14:creationId xmlns="" xmlns:p14="http://schemas.microsoft.com/office/powerpoint/2010/main" val="528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037"/>
            <a:ext cx="8229600" cy="7566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Производные кожи насекомых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79512" y="1628800"/>
            <a:ext cx="8856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скульптурные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производные только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кутикулы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производные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кутикулы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гиподермы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эндоскелетные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структуры, расположенные на внутренней поверхности кожи;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несочлененные придатки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неподвижные, являющиеся прямым продолжением покровов (гребни, шипы и др.);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сочлененные придатки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отличные по строению от кожи и часто смещающиеся относительно нее (волоски,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щетинки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5208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1619</Words>
  <Application>Microsoft Office PowerPoint</Application>
  <PresentationFormat>Экран (4:3)</PresentationFormat>
  <Paragraphs>264</Paragraphs>
  <Slides>39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Функции кожи насекомых</vt:lpstr>
      <vt:lpstr>Производные кожи насекомых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Словарь</vt:lpstr>
      <vt:lpstr>Спасибо за внимание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Оля</cp:lastModifiedBy>
  <cp:revision>299</cp:revision>
  <cp:lastPrinted>2021-01-20T10:16:26Z</cp:lastPrinted>
  <dcterms:created xsi:type="dcterms:W3CDTF">2021-01-14T08:07:54Z</dcterms:created>
  <dcterms:modified xsi:type="dcterms:W3CDTF">2021-10-07T10:51:14Z</dcterms:modified>
</cp:coreProperties>
</file>